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/>
    <p:restoredTop sz="94643"/>
  </p:normalViewPr>
  <p:slideViewPr>
    <p:cSldViewPr snapToGrid="0" snapToObjects="1">
      <p:cViewPr varScale="1">
        <p:scale>
          <a:sx n="49" d="100"/>
          <a:sy n="49" d="100"/>
        </p:scale>
        <p:origin x="184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1378-15DD-4A41-B4B9-FAA7C889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082F-E2B6-4746-9B3B-A8D9E93E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17162-FEC6-1341-AC10-B001F1564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7F70E-9F15-9548-8FD0-3DBE27F3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92CA3-42BF-A54A-9634-26C73759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52BE-84EC-0245-8540-D1B3BD6D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B712C-9908-1B4C-AD25-F8FFE6671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B44E5-C195-D84B-8924-B4EABE68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4FC2-5D20-4B43-994F-B7A812B2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C57D-6E2F-EA44-A119-D3DF5A18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1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A73AA-5E73-4F40-9368-E1FC16411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82408-471B-A843-976B-CB75FA01B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8FDD-D56A-564B-8373-92CC8C41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D061-8C62-9245-8991-EF30F63D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7D12-98F3-DF44-A521-A9317EE0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79E8-A139-8A4B-9531-EC22B7A61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741E1-E68F-9E43-9E81-C37D14907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FA2B8-CB3E-2945-917D-0827617B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FD86-E467-3A4C-9EEE-5D04549D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7BE4-5F54-C94D-8612-FD12224F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2969-6600-4040-9235-27A3F03D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97E45-1E32-5C43-975B-5A20F49E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B636D-0F40-9649-9007-5352AEDA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A4EF-5D86-054A-BF22-D399BD34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99E8D-0D8D-0B4A-9623-D3215291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53B6-148C-9B40-9811-2D6FE0A9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04088-CE8D-B84B-B071-3D2E8C79F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7BCDA-9734-9C4C-81D4-77943A1CC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DAB74-2D40-B540-97E0-ECCEEEFB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E657C-A0F1-594B-A5AC-29D597E3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96A8B-EA9C-2D4E-8033-F4F49630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D54D-7483-FC46-BB54-C62E794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3D6FA-63AB-004F-8F90-1766A55B1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F338-E4ED-524C-9358-164ABE48F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870CB-7276-5D45-9F8A-CBF224C6D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3A087-C338-F14C-9381-5BBF393AC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A39AE-79EB-7443-994D-2DB1E3ED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04511-64E1-6446-B639-00408302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D2763-A003-C647-A586-8402B6C7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6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6CC7-9CA8-1F47-9CDD-86EA7F1F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D788E-836C-BE46-9C28-BD3D74D7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BE8F5-002A-904C-8E3D-A68F94E5E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0561B-5FFD-374A-AFB1-949CD93A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14D46-1386-F141-8A34-F2414A7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F077E2-0139-5B4B-9376-31AE8F6B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9E510-A87F-BD4B-9CD1-21AAEEA7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72E8-8FB2-074E-AD6F-98B6E01E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FE8A-0A36-5747-B544-88F3D7C2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C135D-548D-2544-B56A-C41522E9B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1C1BE-3420-A842-A8D4-27046EB5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D5BD9-A34E-F948-8DC4-81859CDB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2FC8-1511-BE49-9B70-2E976408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4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77B3-896D-5B48-9918-FA2D9DE4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9E238-CF94-C340-A30E-885C13FEC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0F83-0902-FA49-9FB3-A6D357D30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60CC0-9EB3-2549-B8F0-CF012A53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C8CFC-14AE-B64F-B08A-1BDB2BA4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4055B-3A40-A648-8F2D-65D6657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31C938-F829-E64B-98EF-515EA8AB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71BC-1EAA-D442-962C-E165C639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D637-7B38-864C-A52D-9665F358C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C8FB-15BA-9245-AE2F-9E5040949E02}" type="datetimeFigureOut">
              <a:rPr lang="en-US" smtClean="0"/>
              <a:t>4/27/19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A1DC7-4A57-284D-AED5-0F42537E0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3FD77-7134-944B-AFAA-AE7DF037C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8E53-AE85-3344-B950-1EA4E3A4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4A0C1-7D02-784A-96FA-29DFBE35C7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Automated Classification of Lung Cancer Types from Cytological Images Using Deep Convolutional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47B7C-2943-554C-A878-2CB3DE60DF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Paper By: </a:t>
            </a:r>
            <a:r>
              <a:rPr lang="en-US" sz="2000" dirty="0" err="1"/>
              <a:t>Teramoto</a:t>
            </a:r>
            <a:r>
              <a:rPr lang="en-US" sz="2000" dirty="0"/>
              <a:t> A., Tsukamoto T., </a:t>
            </a:r>
            <a:r>
              <a:rPr lang="en-US" sz="2000" dirty="0" err="1"/>
              <a:t>Kiriyama</a:t>
            </a:r>
            <a:r>
              <a:rPr lang="en-US" sz="2000" dirty="0"/>
              <a:t> Y., Fujita H.</a:t>
            </a:r>
          </a:p>
          <a:p>
            <a:r>
              <a:rPr lang="en-US" sz="1600" dirty="0"/>
              <a:t>Presented by: Jeremy Hui</a:t>
            </a:r>
          </a:p>
        </p:txBody>
      </p:sp>
    </p:spTree>
    <p:extLst>
      <p:ext uri="{BB962C8B-B14F-4D97-AF65-F5344CB8AC3E}">
        <p14:creationId xmlns:p14="http://schemas.microsoft.com/office/powerpoint/2010/main" val="220388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D2900-6F85-2040-AFE8-79D3DCF1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CD059-E0C5-9E4D-A35D-D763EE2D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33" y="1938994"/>
            <a:ext cx="11140933" cy="3965417"/>
          </a:xfrm>
        </p:spPr>
      </p:pic>
    </p:spTree>
    <p:extLst>
      <p:ext uri="{BB962C8B-B14F-4D97-AF65-F5344CB8AC3E}">
        <p14:creationId xmlns:p14="http://schemas.microsoft.com/office/powerpoint/2010/main" val="248205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845F-DD33-994D-9D39-BB11B0A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F9D8A-080E-B94A-9DB4-0A86971F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fold cross-validation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426B1-7843-1145-A0EF-4F84DAE88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3" y="3017041"/>
            <a:ext cx="10742757" cy="18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25EB-DFB5-B94D-AB8C-76D1D4E7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7CF653-B4F4-3B4A-9A78-32BC561BF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078" y="1690688"/>
            <a:ext cx="10576721" cy="14443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A6FDD-0D18-3441-AE0B-19706582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73" y="3552961"/>
            <a:ext cx="4943929" cy="24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19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E29AC-43F5-3B4E-B32C-3F33B93B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48936-5384-A64F-9376-331C760C9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378313"/>
            <a:ext cx="4318000" cy="5041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1BFBD-2D87-F94A-A16C-26697149E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378313"/>
            <a:ext cx="43053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24F4-6B9E-A543-8A18-8446597F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74A5B-37C5-234B-A084-2B3B6353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Lung Cancer is one of the leading causes of death worldwide</a:t>
            </a:r>
          </a:p>
          <a:p>
            <a:r>
              <a:rPr lang="en-US" dirty="0"/>
              <a:t>Accurate classification of cancer types is required for accurate and stable diagnosis</a:t>
            </a:r>
          </a:p>
          <a:p>
            <a:r>
              <a:rPr lang="en-US" dirty="0"/>
              <a:t>Primary Lung Cancers</a:t>
            </a:r>
          </a:p>
          <a:p>
            <a:pPr lvl="1"/>
            <a:r>
              <a:rPr lang="en-US" dirty="0"/>
              <a:t>Small cell lung cancer</a:t>
            </a:r>
          </a:p>
          <a:p>
            <a:pPr lvl="1"/>
            <a:r>
              <a:rPr lang="en-US" dirty="0"/>
              <a:t>Non-small cell lung cancer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EA05-1E1E-0F46-B83F-D16A5DC8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74FD-A095-7540-8518-FE2F49BC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Non-small cell lung cancer can be further classified into</a:t>
            </a:r>
          </a:p>
          <a:p>
            <a:pPr lvl="1"/>
            <a:r>
              <a:rPr lang="en-US" dirty="0"/>
              <a:t>Adenocarcinoma</a:t>
            </a:r>
          </a:p>
          <a:p>
            <a:pPr lvl="1"/>
            <a:r>
              <a:rPr lang="en-US" dirty="0"/>
              <a:t>Squamous cell carcinoma</a:t>
            </a:r>
          </a:p>
          <a:p>
            <a:pPr lvl="1"/>
            <a:r>
              <a:rPr lang="en-US" dirty="0"/>
              <a:t>Large cell carcinoma</a:t>
            </a:r>
          </a:p>
          <a:p>
            <a:r>
              <a:rPr lang="en-US" dirty="0"/>
              <a:t>Large cell carcinoma is easiest to detect</a:t>
            </a:r>
          </a:p>
          <a:p>
            <a:r>
              <a:rPr lang="en-US" dirty="0"/>
              <a:t>Focuses on adenocarcinoma, squamous cell carcinoma and small cell carcinoma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5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8959-CCA5-2D48-B1F4-AA4CB090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6DE26-5F7F-7948-92F3-4B2D1BDCF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C. </a:t>
            </a:r>
            <a:r>
              <a:rPr lang="en-US" dirty="0" err="1"/>
              <a:t>Ciresan</a:t>
            </a:r>
            <a:r>
              <a:rPr lang="en-US" dirty="0"/>
              <a:t>, A. </a:t>
            </a:r>
            <a:r>
              <a:rPr lang="en-US" dirty="0" err="1"/>
              <a:t>Giusti</a:t>
            </a:r>
            <a:r>
              <a:rPr lang="en-US" dirty="0"/>
              <a:t>, L. M. Gambardella, and J. Schmid- </a:t>
            </a:r>
            <a:r>
              <a:rPr lang="en-US" dirty="0" err="1"/>
              <a:t>huber</a:t>
            </a:r>
            <a:r>
              <a:rPr lang="en-US" dirty="0"/>
              <a:t>, “Mitosis detection in breast cancer histology images with deep neural networks,” in </a:t>
            </a:r>
            <a:r>
              <a:rPr lang="en-US" i="1" dirty="0"/>
              <a:t>Medical Image Computing and Computer-Assisted Intervention—MICCAI 2011</a:t>
            </a:r>
            <a:r>
              <a:rPr lang="en-US" dirty="0"/>
              <a:t>, vol. 8150 of </a:t>
            </a:r>
            <a:r>
              <a:rPr lang="en-US" i="1" dirty="0"/>
              <a:t>Lecture Notes in Computer Science</a:t>
            </a:r>
            <a:r>
              <a:rPr lang="en-US" dirty="0"/>
              <a:t>, pp. 411–418, Springer, Berlin, Germany, 2013. </a:t>
            </a:r>
          </a:p>
          <a:p>
            <a:r>
              <a:rPr lang="en-US" dirty="0"/>
              <a:t>H. Wang, A. Cruz-</a:t>
            </a:r>
            <a:r>
              <a:rPr lang="en-US" dirty="0" err="1"/>
              <a:t>Roa</a:t>
            </a:r>
            <a:r>
              <a:rPr lang="en-US" dirty="0"/>
              <a:t>, A. </a:t>
            </a:r>
            <a:r>
              <a:rPr lang="en-US" dirty="0" err="1"/>
              <a:t>Basavanhally</a:t>
            </a:r>
            <a:r>
              <a:rPr lang="en-US" dirty="0"/>
              <a:t> et al., “Mitosis </a:t>
            </a:r>
            <a:r>
              <a:rPr lang="en-US" dirty="0" err="1"/>
              <a:t>detec</a:t>
            </a:r>
            <a:r>
              <a:rPr lang="en-US" dirty="0"/>
              <a:t>- </a:t>
            </a:r>
            <a:r>
              <a:rPr lang="en-US" dirty="0" err="1"/>
              <a:t>tion</a:t>
            </a:r>
            <a:r>
              <a:rPr lang="en-US" dirty="0"/>
              <a:t> in breast cancer pathology images by combining hand- crafted and convolutional neural network features,” </a:t>
            </a:r>
            <a:r>
              <a:rPr lang="en-US" i="1" dirty="0"/>
              <a:t>Journal of Medical Imaging</a:t>
            </a:r>
            <a:r>
              <a:rPr lang="en-US" dirty="0"/>
              <a:t>, vol. 1, no. 3, p. 034003, 2014.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81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E688-8408-B943-B890-9A247EA4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CF2C-1B6C-E442-A6D2-894ABC24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Automated classification for lung cancers presented in microscopic images using a deep convolutional neural network (DCNN)</a:t>
            </a:r>
          </a:p>
          <a:p>
            <a:endParaRPr lang="en-US" dirty="0"/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3 convolutional layers</a:t>
            </a:r>
          </a:p>
          <a:p>
            <a:pPr lvl="1"/>
            <a:r>
              <a:rPr lang="en-US" dirty="0"/>
              <a:t>3 pooling layers</a:t>
            </a:r>
          </a:p>
          <a:p>
            <a:pPr lvl="1"/>
            <a:r>
              <a:rPr lang="en-US" dirty="0"/>
              <a:t>2 fully connect layers</a:t>
            </a:r>
          </a:p>
        </p:txBody>
      </p:sp>
    </p:spTree>
    <p:extLst>
      <p:ext uri="{BB962C8B-B14F-4D97-AF65-F5344CB8AC3E}">
        <p14:creationId xmlns:p14="http://schemas.microsoft.com/office/powerpoint/2010/main" val="93758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766D0-B1FF-FB4A-A725-16DD15B6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6E55F-12D5-6D44-BD25-C06403FD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76 cases of cancer cells collected</a:t>
            </a:r>
          </a:p>
          <a:p>
            <a:pPr lvl="1"/>
            <a:r>
              <a:rPr lang="en-US" dirty="0"/>
              <a:t>40 cases of adenocarcinoma</a:t>
            </a:r>
          </a:p>
          <a:p>
            <a:pPr lvl="1"/>
            <a:r>
              <a:rPr lang="en-US" dirty="0"/>
              <a:t>20 cases of squamous cell carcinoma</a:t>
            </a:r>
          </a:p>
          <a:p>
            <a:pPr lvl="1"/>
            <a:r>
              <a:rPr lang="en-US" dirty="0"/>
              <a:t>16 cases of small cell carcinoma</a:t>
            </a:r>
          </a:p>
          <a:p>
            <a:r>
              <a:rPr lang="en-US" dirty="0"/>
              <a:t>Digital camera attached to microscope with x40 objective lens used to take images</a:t>
            </a:r>
          </a:p>
          <a:p>
            <a:r>
              <a:rPr lang="en-US" dirty="0"/>
              <a:t>82 images of adenocarcinoma</a:t>
            </a:r>
          </a:p>
          <a:p>
            <a:r>
              <a:rPr lang="en-US" dirty="0"/>
              <a:t>125 images of squamous cell carcinoma</a:t>
            </a:r>
          </a:p>
          <a:p>
            <a:r>
              <a:rPr lang="en-US" dirty="0"/>
              <a:t>91 images of small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292247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90070-7795-A84F-9C47-0A81CBD9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0E81-2EF6-A24D-A013-0B6ADBA3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in JPEG format of matrix size 2040 x 1536 pixels</a:t>
            </a:r>
          </a:p>
          <a:p>
            <a:r>
              <a:rPr lang="en-US" dirty="0"/>
              <a:t>768 x 768 square images were cropped</a:t>
            </a:r>
          </a:p>
          <a:p>
            <a:r>
              <a:rPr lang="en-US" dirty="0"/>
              <a:t>Resized to 256 x 256 pixels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6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9FF9-8EEC-924B-98D6-FF45AA7A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83AA-729E-7843-8054-5BEE3D7F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DCNN requires a sufficient amount of training data</a:t>
            </a:r>
          </a:p>
          <a:p>
            <a:r>
              <a:rPr lang="en-US" dirty="0"/>
              <a:t>Rotating, inverting and filtering applied to the original images</a:t>
            </a:r>
          </a:p>
          <a:p>
            <a:r>
              <a:rPr lang="en-US" dirty="0"/>
              <a:t>Images were flipped, resulting in twice the original number</a:t>
            </a:r>
          </a:p>
          <a:p>
            <a:r>
              <a:rPr lang="en-US" dirty="0"/>
              <a:t>Gaussian filter applied in filtering</a:t>
            </a:r>
          </a:p>
          <a:p>
            <a:pPr lvl="1"/>
            <a:r>
              <a:rPr lang="en-US" dirty="0"/>
              <a:t>S.D of Gaussian kernel = 3 pixels</a:t>
            </a:r>
          </a:p>
          <a:p>
            <a:r>
              <a:rPr lang="en-US" dirty="0"/>
              <a:t>Convolutional edge enhancement filter was applied</a:t>
            </a:r>
          </a:p>
          <a:p>
            <a:pPr lvl="1"/>
            <a:r>
              <a:rPr lang="en-US" dirty="0"/>
              <a:t>Center weight 5.4, 8-surrounding weight -0.55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70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0F00-4A57-264F-B34E-20E7EF03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6B278-2B84-6C44-ACE2-D6D38A932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convolutional layers, 3 pooling layers, 2 fully connected layers</a:t>
            </a:r>
          </a:p>
          <a:p>
            <a:r>
              <a:rPr lang="en-US" dirty="0"/>
              <a:t>Rectified linear unit (</a:t>
            </a:r>
            <a:r>
              <a:rPr lang="en-US" dirty="0" err="1"/>
              <a:t>ReLU</a:t>
            </a:r>
            <a:r>
              <a:rPr lang="en-US" dirty="0"/>
              <a:t>) activation function after every convolution layer</a:t>
            </a:r>
          </a:p>
          <a:p>
            <a:r>
              <a:rPr lang="en-US" dirty="0"/>
              <a:t>Probabilities of cancer types (adenocarcinoma, squamous cell carcinoma, small cell carcinoma) obtained using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r>
              <a:rPr lang="en-US" dirty="0"/>
              <a:t>Dropout rate = 50% for full connection layers</a:t>
            </a:r>
          </a:p>
          <a:p>
            <a:r>
              <a:rPr lang="en-US" dirty="0"/>
              <a:t>Number of epochs = 60,000</a:t>
            </a:r>
          </a:p>
        </p:txBody>
      </p:sp>
    </p:spTree>
    <p:extLst>
      <p:ext uri="{BB962C8B-B14F-4D97-AF65-F5344CB8AC3E}">
        <p14:creationId xmlns:p14="http://schemas.microsoft.com/office/powerpoint/2010/main" val="401644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458</Words>
  <Application>Microsoft Macintosh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Automated Classification of Lung Cancer Types from Cytological Images Using Deep Convolutional Neural Networks</vt:lpstr>
      <vt:lpstr>Introduction</vt:lpstr>
      <vt:lpstr>Introduction</vt:lpstr>
      <vt:lpstr>Previous work</vt:lpstr>
      <vt:lpstr>Approach</vt:lpstr>
      <vt:lpstr>Image Dataset</vt:lpstr>
      <vt:lpstr>Image Dataset</vt:lpstr>
      <vt:lpstr>Data Augmentation</vt:lpstr>
      <vt:lpstr>Architecture</vt:lpstr>
      <vt:lpstr>Architecture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Classification of Lung Cancer Types from Cytological Images Using Deep Convolutional Neural Networks</dc:title>
  <dc:creator>Microsoft Office User</dc:creator>
  <cp:lastModifiedBy>Microsoft Office User</cp:lastModifiedBy>
  <cp:revision>8</cp:revision>
  <dcterms:created xsi:type="dcterms:W3CDTF">2019-04-27T19:28:17Z</dcterms:created>
  <dcterms:modified xsi:type="dcterms:W3CDTF">2019-04-28T19:21:12Z</dcterms:modified>
</cp:coreProperties>
</file>